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7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9A6ABE6-5EE1-4E96-A65A-BC73C8588924}" type="datetimeFigureOut">
              <a:rPr lang="en-US" smtClean="0"/>
              <a:pPr/>
              <a:t>7/16/2012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3FA10609-50BC-4CFF-9BA4-18BAE28420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10088" y="1730375"/>
            <a:ext cx="5014912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Vice President</a:t>
            </a:r>
            <a:br>
              <a:rPr lang="en-US" b="1" dirty="0" smtClean="0"/>
            </a:br>
            <a:r>
              <a:rPr lang="en-US" b="1" dirty="0" smtClean="0"/>
              <a:t>+</a:t>
            </a:r>
            <a:br>
              <a:rPr lang="en-US" b="1" dirty="0" smtClean="0"/>
            </a:br>
            <a:r>
              <a:rPr lang="en-US" b="1" dirty="0" smtClean="0"/>
              <a:t>Secretary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 rot="20647670">
            <a:off x="73227" y="985658"/>
            <a:ext cx="67794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Officer Positions: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7" name="Picture 4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429000"/>
            <a:ext cx="2209800" cy="2209800"/>
          </a:xfrm>
          <a:prstGeom prst="rect">
            <a:avLst/>
          </a:prstGeom>
          <a:noFill/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0" y="6211888"/>
            <a:ext cx="46672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800" b="1" kern="0" dirty="0" smtClean="0">
                <a:solidFill>
                  <a:schemeClr val="bg1"/>
                </a:solidFill>
                <a:latin typeface="Century Gothic" pitchFamily="34" charset="0"/>
              </a:rPr>
              <a:t>2012-2013 CDCKI Membership Development and Education Committee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Minutes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During the Meeting:</a:t>
            </a:r>
          </a:p>
          <a:p>
            <a:r>
              <a:rPr lang="en-US" dirty="0" smtClean="0"/>
              <a:t>Make sure that you use bullets</a:t>
            </a:r>
          </a:p>
          <a:p>
            <a:r>
              <a:rPr lang="en-US" dirty="0" smtClean="0"/>
              <a:t>Make sure somebody not in the club can understand the minutes</a:t>
            </a:r>
          </a:p>
          <a:p>
            <a:r>
              <a:rPr lang="en-US" dirty="0" smtClean="0"/>
              <a:t>Note start time</a:t>
            </a:r>
          </a:p>
          <a:p>
            <a:r>
              <a:rPr lang="en-US" dirty="0" smtClean="0"/>
              <a:t>Record time and exact wording when motions are made/votes occur</a:t>
            </a:r>
          </a:p>
          <a:p>
            <a:pPr lvl="1"/>
            <a:r>
              <a:rPr lang="en-US" dirty="0" smtClean="0"/>
              <a:t>Vice President Betty motions to fundraise at </a:t>
            </a:r>
            <a:r>
              <a:rPr lang="en-US" dirty="0" err="1" smtClean="0"/>
              <a:t>Cici’s</a:t>
            </a:r>
            <a:r>
              <a:rPr lang="en-US" dirty="0" smtClean="0"/>
              <a:t> at 2:14PM.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9788870">
            <a:off x="-204280" y="120599"/>
            <a:ext cx="19411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SEC.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Minutes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After Meeting:</a:t>
            </a:r>
          </a:p>
          <a:p>
            <a:r>
              <a:rPr lang="en-US" dirty="0" smtClean="0"/>
              <a:t>Type minutes up (in Word) in a timely fashion</a:t>
            </a:r>
          </a:p>
          <a:p>
            <a:r>
              <a:rPr lang="en-US" dirty="0" smtClean="0"/>
              <a:t>Make sure minutes are typed and sent in less than 2 days</a:t>
            </a:r>
          </a:p>
          <a:p>
            <a:r>
              <a:rPr lang="en-US" dirty="0" smtClean="0"/>
              <a:t>Send board meeting minutes to:</a:t>
            </a:r>
          </a:p>
          <a:p>
            <a:pPr lvl="1"/>
            <a:r>
              <a:rPr lang="en-US" dirty="0" smtClean="0"/>
              <a:t>Club board, Faculty and Kiwanis Advisors, Lieutenant Governor, District Secretary-Treasurer </a:t>
            </a:r>
          </a:p>
          <a:p>
            <a:r>
              <a:rPr lang="en-US" dirty="0" smtClean="0"/>
              <a:t>Send membership meeting minutes to:</a:t>
            </a:r>
          </a:p>
          <a:p>
            <a:pPr lvl="1"/>
            <a:r>
              <a:rPr lang="en-US" sz="2800" dirty="0" smtClean="0"/>
              <a:t>Membership, club board, Faculty and Kiwanis Advisors, Lieutenant Governor, District Secretary-Treasurer </a:t>
            </a:r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9788870">
            <a:off x="-204280" y="120599"/>
            <a:ext cx="19411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SEC.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8095" y="2967335"/>
            <a:ext cx="69878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/>
                <a:solidFill>
                  <a:schemeClr val="accent3"/>
                </a:solidFill>
                <a:effectLst/>
              </a:rPr>
              <a:t>To be Continued….!!</a:t>
            </a:r>
            <a:endParaRPr lang="en-US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267494"/>
            <a:ext cx="8229600" cy="1399032"/>
          </a:xfrm>
        </p:spPr>
        <p:txBody>
          <a:bodyPr/>
          <a:lstStyle/>
          <a:p>
            <a:r>
              <a:rPr lang="en-US" dirty="0" smtClean="0"/>
              <a:t>Duties &amp; Responsibilities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8229600" cy="4572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Preside at all meetings of the club and board of officers in the absence of the president</a:t>
            </a:r>
          </a:p>
          <a:p>
            <a:r>
              <a:rPr lang="en-US" sz="3200" dirty="0" smtClean="0"/>
              <a:t>Collect all monthly reports of committees and submit to secretary</a:t>
            </a:r>
          </a:p>
          <a:p>
            <a:r>
              <a:rPr lang="en-US" sz="3200" dirty="0" smtClean="0"/>
              <a:t>Present a report on committee progress during board of officers meetings</a:t>
            </a:r>
          </a:p>
          <a:p>
            <a:r>
              <a:rPr lang="en-US" sz="3200" dirty="0" smtClean="0"/>
              <a:t>Become familiar with all officer positions</a:t>
            </a:r>
          </a:p>
        </p:txBody>
      </p:sp>
      <p:sp>
        <p:nvSpPr>
          <p:cNvPr id="5" name="Rectangle 4"/>
          <p:cNvSpPr/>
          <p:nvPr/>
        </p:nvSpPr>
        <p:spPr>
          <a:xfrm rot="19788870">
            <a:off x="-68710" y="359621"/>
            <a:ext cx="15795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VP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Recruit and retain members</a:t>
            </a:r>
          </a:p>
          <a:p>
            <a:r>
              <a:rPr lang="en-US" dirty="0" smtClean="0"/>
              <a:t>Conduct educational programs as assigned by president</a:t>
            </a:r>
          </a:p>
          <a:p>
            <a:r>
              <a:rPr lang="en-US" dirty="0" smtClean="0"/>
              <a:t>Assist the president in any way he/she sees fit</a:t>
            </a:r>
          </a:p>
          <a:p>
            <a:r>
              <a:rPr lang="en-US" sz="3200" dirty="0" smtClean="0"/>
              <a:t>Maintain files on club committees that include things like work accomplished, members, projects, budgets, and timelines</a:t>
            </a:r>
          </a:p>
          <a:p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14400" y="304800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Duties &amp; Responsibilities</a:t>
            </a:r>
            <a:endParaRPr kumimoji="0" lang="en-US" sz="42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C:\Users\Rachellll\Desktop\cki\Media\ckicolo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5181600"/>
            <a:ext cx="1676400" cy="16764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 rot="19788870">
            <a:off x="-68710" y="359621"/>
            <a:ext cx="157951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VP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67494"/>
            <a:ext cx="8458200" cy="1399032"/>
          </a:xfrm>
        </p:spPr>
        <p:txBody>
          <a:bodyPr/>
          <a:lstStyle/>
          <a:p>
            <a:r>
              <a:rPr lang="en-US" dirty="0" smtClean="0"/>
              <a:t>What makes a Good Leader?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separate you in groups</a:t>
            </a:r>
          </a:p>
          <a:p>
            <a:r>
              <a:rPr lang="en-US" dirty="0" smtClean="0"/>
              <a:t>Draw what you consider a Good Leader (Vice President and President)</a:t>
            </a:r>
          </a:p>
          <a:p>
            <a:r>
              <a:rPr lang="en-US" dirty="0" smtClean="0"/>
              <a:t>You need a speaker to present and explain your drawing</a:t>
            </a:r>
          </a:p>
          <a:p>
            <a:r>
              <a:rPr lang="en-US" dirty="0" smtClean="0"/>
              <a:t>You have 10 Minutes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0" y="4063364"/>
            <a:ext cx="2286000" cy="2794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572000"/>
          </a:xfrm>
        </p:spPr>
        <p:txBody>
          <a:bodyPr>
            <a:noAutofit/>
          </a:bodyPr>
          <a:lstStyle/>
          <a:p>
            <a:r>
              <a:rPr lang="en-US" sz="2000" dirty="0" smtClean="0"/>
              <a:t>Maintain all records of:</a:t>
            </a:r>
          </a:p>
          <a:p>
            <a:pPr lvl="1"/>
            <a:r>
              <a:rPr lang="en-US" sz="1800" dirty="0" smtClean="0"/>
              <a:t>Club membership</a:t>
            </a:r>
          </a:p>
          <a:p>
            <a:pPr lvl="1"/>
            <a:r>
              <a:rPr lang="en-US" sz="1800" dirty="0" smtClean="0"/>
              <a:t>Club directory</a:t>
            </a:r>
          </a:p>
          <a:p>
            <a:pPr lvl="1"/>
            <a:r>
              <a:rPr lang="en-US" sz="1800" dirty="0" smtClean="0"/>
              <a:t>Dues payment</a:t>
            </a:r>
          </a:p>
          <a:p>
            <a:pPr lvl="1"/>
            <a:r>
              <a:rPr lang="en-US" sz="1800" dirty="0" smtClean="0"/>
              <a:t>Service hour totals</a:t>
            </a:r>
          </a:p>
          <a:p>
            <a:pPr lvl="1"/>
            <a:r>
              <a:rPr lang="en-US" sz="1800" dirty="0" smtClean="0"/>
              <a:t>Committee activity </a:t>
            </a:r>
          </a:p>
          <a:p>
            <a:pPr lvl="1"/>
            <a:r>
              <a:rPr lang="en-US" sz="1800" dirty="0" smtClean="0"/>
              <a:t>Meeting Attendance</a:t>
            </a:r>
          </a:p>
          <a:p>
            <a:r>
              <a:rPr lang="en-US" sz="2000" dirty="0" smtClean="0"/>
              <a:t>Document club activity through board &amp; general club meeting minutes </a:t>
            </a:r>
          </a:p>
          <a:p>
            <a:r>
              <a:rPr lang="en-US" sz="2000" dirty="0" smtClean="0"/>
              <a:t>Complete and submit all Monthly Report Forms to the District </a:t>
            </a:r>
          </a:p>
          <a:p>
            <a:r>
              <a:rPr lang="en-US" sz="2000" dirty="0" smtClean="0"/>
              <a:t>Submit club articles to </a:t>
            </a:r>
            <a:r>
              <a:rPr lang="en-US" sz="2000" i="1" dirty="0" smtClean="0"/>
              <a:t>The Capital Courier and Circle K Magazine </a:t>
            </a:r>
          </a:p>
          <a:p>
            <a:r>
              <a:rPr lang="en-US" sz="2000" dirty="0" smtClean="0"/>
              <a:t>Forward all registration forms for club participation in District and International events </a:t>
            </a:r>
          </a:p>
          <a:p>
            <a:r>
              <a:rPr lang="en-US" sz="2000" dirty="0" smtClean="0"/>
              <a:t>Actively correspond with the District Secretary/ Treasurer </a:t>
            </a:r>
          </a:p>
          <a:p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47800" y="304800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484632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Duties &amp; Responsibilities</a:t>
            </a:r>
            <a:endParaRPr kumimoji="0" lang="en-US" sz="4200" b="0" i="0" u="none" strike="noStrike" kern="1200" cap="none" spc="0" normalizeH="0" baseline="0" noProof="0" dirty="0">
              <a:ln w="6350">
                <a:solidFill>
                  <a:schemeClr val="accent1">
                    <a:shade val="43000"/>
                  </a:schemeClr>
                </a:solidFill>
              </a:ln>
              <a:solidFill>
                <a:schemeClr val="accent1">
                  <a:tint val="83000"/>
                  <a:satMod val="150000"/>
                </a:schemeClr>
              </a:solidFill>
              <a:effectLst>
                <a:outerShdw blurRad="26000" dist="26000" dir="145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 rot="19788870">
            <a:off x="-93227" y="268711"/>
            <a:ext cx="19411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SEC.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2600" y="390874"/>
            <a:ext cx="7315200" cy="143792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What Counts as Service?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8800"/>
            <a:ext cx="8229600" cy="4930808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Service Hour = 60 Min of unpaid service</a:t>
            </a:r>
          </a:p>
          <a:p>
            <a:r>
              <a:rPr lang="en-US" dirty="0" smtClean="0"/>
              <a:t>Travel Time = Time spent in travel to a service project </a:t>
            </a:r>
          </a:p>
          <a:p>
            <a:r>
              <a:rPr lang="en-US" dirty="0" smtClean="0"/>
              <a:t>Service Project Preparation Time = Time spent coordinating a particular service project</a:t>
            </a:r>
          </a:p>
          <a:p>
            <a:pPr lvl="1"/>
            <a:r>
              <a:rPr lang="en-US" dirty="0" smtClean="0"/>
              <a:t>Actual time planning the project</a:t>
            </a:r>
          </a:p>
          <a:p>
            <a:pPr lvl="1"/>
            <a:r>
              <a:rPr lang="en-US" dirty="0" smtClean="0"/>
              <a:t>Coordinating a project w/community agency</a:t>
            </a:r>
          </a:p>
          <a:p>
            <a:pPr lvl="1"/>
            <a:r>
              <a:rPr lang="en-US" dirty="0" smtClean="0"/>
              <a:t>Getting project supplies</a:t>
            </a:r>
          </a:p>
          <a:p>
            <a:pPr lvl="1"/>
            <a:r>
              <a:rPr lang="en-US" dirty="0" smtClean="0"/>
              <a:t>Volunteer training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9788870">
            <a:off x="-60443" y="120599"/>
            <a:ext cx="19411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SEC.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810768"/>
            <a:ext cx="9448800" cy="1399032"/>
          </a:xfrm>
        </p:spPr>
        <p:txBody>
          <a:bodyPr/>
          <a:lstStyle/>
          <a:p>
            <a:pPr algn="ctr"/>
            <a:r>
              <a:rPr lang="en-US" dirty="0" smtClean="0"/>
              <a:t>What DOESN’T Count as Service?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05000"/>
            <a:ext cx="89154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Travel time that includes meals, social, overnight stops or going to an event that is not service based (Conferences/Conventions) </a:t>
            </a:r>
          </a:p>
          <a:p>
            <a:r>
              <a:rPr lang="en-US" dirty="0" smtClean="0"/>
              <a:t>Any service projects not approved by club board</a:t>
            </a:r>
          </a:p>
          <a:p>
            <a:r>
              <a:rPr lang="en-US" dirty="0" smtClean="0"/>
              <a:t>Service projects that are not opened up to entire membership</a:t>
            </a:r>
          </a:p>
          <a:p>
            <a:r>
              <a:rPr lang="en-US" dirty="0" smtClean="0"/>
              <a:t>Administrative hours (time spent doing officer work, making copies)</a:t>
            </a:r>
          </a:p>
        </p:txBody>
      </p:sp>
      <p:sp>
        <p:nvSpPr>
          <p:cNvPr id="4" name="Rectangle 3"/>
          <p:cNvSpPr/>
          <p:nvPr/>
        </p:nvSpPr>
        <p:spPr>
          <a:xfrm rot="19788870">
            <a:off x="-204280" y="120599"/>
            <a:ext cx="19411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SEC.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Report Service Hours?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>
            <a:noAutofit/>
          </a:bodyPr>
          <a:lstStyle/>
          <a:p>
            <a:r>
              <a:rPr lang="en-US" sz="1900" dirty="0" smtClean="0"/>
              <a:t>So we can measure growth and progress. </a:t>
            </a:r>
          </a:p>
          <a:p>
            <a:pPr lvl="1"/>
            <a:r>
              <a:rPr lang="en-US" sz="1900" dirty="0" smtClean="0"/>
              <a:t>We can see whether our total service hours are increasing or not and see if whether we need to work harder at increasing the service we do </a:t>
            </a:r>
          </a:p>
          <a:p>
            <a:pPr lvl="1"/>
            <a:r>
              <a:rPr lang="en-US" sz="1900" dirty="0" smtClean="0"/>
              <a:t>Also see if we are continuing to grow and improve as a club/district/organization from year to year, etc. </a:t>
            </a:r>
          </a:p>
          <a:p>
            <a:r>
              <a:rPr lang="en-US" sz="1900" dirty="0" smtClean="0"/>
              <a:t>To motivate others to continue to do community service</a:t>
            </a:r>
          </a:p>
          <a:p>
            <a:pPr lvl="1"/>
            <a:r>
              <a:rPr lang="en-US" sz="1900" dirty="0" smtClean="0"/>
              <a:t>We can promote healthy competitions/challenges which encourage more members to get involved/join in the service as well as motivating already active members to further increase their service and involvement. </a:t>
            </a:r>
          </a:p>
          <a:p>
            <a:r>
              <a:rPr lang="en-US" sz="1900" dirty="0" smtClean="0"/>
              <a:t>We see what a large impact we have on our communities, regions, and even the world!</a:t>
            </a:r>
          </a:p>
          <a:p>
            <a:pPr lvl="1"/>
            <a:r>
              <a:rPr lang="en-US" sz="1900" dirty="0" smtClean="0"/>
              <a:t>We can use this to encourage people to join our organization and become a part of our CKI family and it can help visualize the positive difference that each of us is a part of! </a:t>
            </a:r>
            <a:endParaRPr lang="en-US" sz="1900" dirty="0"/>
          </a:p>
        </p:txBody>
      </p:sp>
      <p:sp>
        <p:nvSpPr>
          <p:cNvPr id="4" name="Rectangle 3"/>
          <p:cNvSpPr/>
          <p:nvPr/>
        </p:nvSpPr>
        <p:spPr>
          <a:xfrm rot="19788870">
            <a:off x="-204280" y="120599"/>
            <a:ext cx="19411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SEC.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Minutes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Before the Meeting:</a:t>
            </a:r>
          </a:p>
          <a:p>
            <a:r>
              <a:rPr lang="en-US" dirty="0" smtClean="0"/>
              <a:t>Type &amp; Title of Meeting (CKI: Lend a Helping Hand)</a:t>
            </a:r>
          </a:p>
          <a:p>
            <a:r>
              <a:rPr lang="en-US" dirty="0" smtClean="0"/>
              <a:t>Date</a:t>
            </a:r>
          </a:p>
          <a:p>
            <a:r>
              <a:rPr lang="en-US" dirty="0" smtClean="0"/>
              <a:t>Meeting Location</a:t>
            </a:r>
          </a:p>
          <a:p>
            <a:r>
              <a:rPr lang="en-US" dirty="0" smtClean="0"/>
              <a:t>List of club officers, committee chairs, advisors, </a:t>
            </a:r>
            <a:r>
              <a:rPr lang="en-US" dirty="0" err="1" smtClean="0"/>
              <a:t>Kiwanians</a:t>
            </a:r>
            <a:r>
              <a:rPr lang="en-US" dirty="0" smtClean="0"/>
              <a:t>, other guests</a:t>
            </a:r>
          </a:p>
          <a:p>
            <a:r>
              <a:rPr lang="en-US" dirty="0" smtClean="0"/>
              <a:t>Note # of members/non members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9788870">
            <a:off x="-204280" y="120599"/>
            <a:ext cx="194112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SEC.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120</TotalTime>
  <Words>650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Verve</vt:lpstr>
      <vt:lpstr>Vice President + Secretary</vt:lpstr>
      <vt:lpstr>Duties &amp; Responsibilities</vt:lpstr>
      <vt:lpstr>Slide 3</vt:lpstr>
      <vt:lpstr>What makes a Good Leader?</vt:lpstr>
      <vt:lpstr>Slide 5</vt:lpstr>
      <vt:lpstr>What Counts as Service?</vt:lpstr>
      <vt:lpstr>What DOESN’T Count as Service?</vt:lpstr>
      <vt:lpstr>Why Report Service Hours?</vt:lpstr>
      <vt:lpstr>Minutes</vt:lpstr>
      <vt:lpstr>Minutes</vt:lpstr>
      <vt:lpstr>Minutes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Vice President + Secretary</dc:title>
  <dc:creator>Rachel Villarroel</dc:creator>
  <cp:lastModifiedBy>Rachel Villaroel</cp:lastModifiedBy>
  <cp:revision>2</cp:revision>
  <dcterms:created xsi:type="dcterms:W3CDTF">2012-01-01T19:54:47Z</dcterms:created>
  <dcterms:modified xsi:type="dcterms:W3CDTF">2012-07-16T20:58:35Z</dcterms:modified>
</cp:coreProperties>
</file>